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72" r:id="rId3"/>
    <p:sldId id="263" r:id="rId4"/>
    <p:sldId id="264" r:id="rId5"/>
    <p:sldId id="267" r:id="rId6"/>
    <p:sldId id="265" r:id="rId7"/>
    <p:sldId id="266" r:id="rId8"/>
    <p:sldId id="275" r:id="rId9"/>
    <p:sldId id="276" r:id="rId10"/>
    <p:sldId id="277" r:id="rId11"/>
    <p:sldId id="278" r:id="rId12"/>
    <p:sldId id="280" r:id="rId13"/>
    <p:sldId id="279" r:id="rId14"/>
    <p:sldId id="281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942B"/>
    <a:srgbClr val="F6F6F6"/>
    <a:srgbClr val="F6EFE4"/>
    <a:srgbClr val="0C92CA"/>
    <a:srgbClr val="F5BB1A"/>
    <a:srgbClr val="000000"/>
    <a:srgbClr val="39FF14"/>
    <a:srgbClr val="C2D941"/>
    <a:srgbClr val="C2D93F"/>
    <a:srgbClr val="8E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75" autoAdjust="0"/>
    <p:restoredTop sz="94593"/>
  </p:normalViewPr>
  <p:slideViewPr>
    <p:cSldViewPr snapToGrid="0" showGuides="1">
      <p:cViewPr varScale="1">
        <p:scale>
          <a:sx n="123" d="100"/>
          <a:sy n="123" d="100"/>
        </p:scale>
        <p:origin x="2016" y="192"/>
      </p:cViewPr>
      <p:guideLst>
        <p:guide orient="horz" pos="7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DA7F2-814D-4F5C-8EBA-CDA47B3DD349}" type="datetimeFigureOut">
              <a:rPr lang="en-US" smtClean="0"/>
              <a:t>12/7/15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8C2BA-2163-4ADC-95E9-7DFB46960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6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5903167" cy="1470025"/>
          </a:xfrm>
        </p:spPr>
        <p:txBody>
          <a:bodyPr/>
          <a:lstStyle>
            <a:lvl1pPr algn="l">
              <a:defRPr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4861432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C2D94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8572"/>
            <a:ext cx="9144000" cy="1151572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143000"/>
            <a:ext cx="9144000" cy="104775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3" y="63367"/>
            <a:ext cx="1248159" cy="124434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81000" y="742131"/>
            <a:ext cx="804193" cy="8017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377312" y="116783"/>
            <a:ext cx="804193" cy="801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6369785" y="116783"/>
            <a:ext cx="804193" cy="80173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49900" y="630812"/>
            <a:ext cx="804193" cy="801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 flipV="1">
            <a:off x="4762102" y="962177"/>
            <a:ext cx="606034" cy="604184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8033452" y="1412784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1026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080" y="1278636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6136072" y="2961670"/>
            <a:ext cx="3047494" cy="3896330"/>
            <a:chOff x="6136072" y="2961670"/>
            <a:chExt cx="3047494" cy="389633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36072" y="2961670"/>
              <a:ext cx="1883627" cy="187747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860" y="3730752"/>
              <a:ext cx="2241706" cy="3127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03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26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41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9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6149508"/>
            <a:ext cx="9144000" cy="114666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6264173"/>
            <a:ext cx="9144000" cy="593827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Myriad Pro Light" pitchFamily="34" charset="0"/>
              <a:buChar char="&gt;"/>
              <a:defRPr>
                <a:latin typeface="Myriad Pro Light" pitchFamily="34" charset="0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8523"/>
            <a:ext cx="28956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Myriad Pro" pitchFamily="34" charset="0"/>
              </a:defRPr>
            </a:lvl1pPr>
          </a:lstStyle>
          <a:p>
            <a:r>
              <a:rPr lang="en-US" dirty="0" smtClean="0"/>
              <a:t>Adam the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7665821" y="6435871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4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830" y="6411812"/>
            <a:ext cx="355895" cy="35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8648700" y="6268591"/>
            <a:ext cx="438740" cy="573956"/>
            <a:chOff x="7664115" y="4980563"/>
            <a:chExt cx="1423326" cy="186198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4115" y="4980563"/>
              <a:ext cx="892397" cy="88948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580" y="5361219"/>
              <a:ext cx="1061861" cy="148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0263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203158"/>
          </a:xfrm>
          <a:prstGeom prst="rect">
            <a:avLst/>
          </a:prstGeom>
          <a:solidFill>
            <a:srgbClr val="0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144379"/>
          </a:xfrm>
          <a:prstGeom prst="rect">
            <a:avLst/>
          </a:prstGeom>
          <a:solidFill>
            <a:srgbClr val="C2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defRPr lang="en-US" sz="3200" kern="1200" dirty="0" smtClean="0">
                <a:solidFill>
                  <a:schemeClr val="tx1"/>
                </a:solidFill>
                <a:latin typeface="Myriad Pro Light" pitchFamily="34" charset="0"/>
                <a:ea typeface="+mn-ea"/>
                <a:cs typeface="+mn-cs"/>
              </a:defRPr>
            </a:lvl1pPr>
            <a:lvl2pPr>
              <a:defRPr>
                <a:latin typeface="Myriad Pro Light" pitchFamily="34" charset="0"/>
              </a:defRPr>
            </a:lvl2pPr>
            <a:lvl3pPr>
              <a:defRPr>
                <a:latin typeface="Myriad Pro Light" pitchFamily="34" charset="0"/>
              </a:defRPr>
            </a:lvl3pPr>
            <a:lvl4pPr>
              <a:defRPr>
                <a:latin typeface="Myriad Pro Light" pitchFamily="34" charset="0"/>
              </a:defRPr>
            </a:lvl4pPr>
            <a:lvl5pPr>
              <a:defRPr>
                <a:latin typeface="Myriad Pro Light" pitchFamily="34" charset="0"/>
              </a:defRPr>
            </a:lvl5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Myriad Pro Light" pitchFamily="34" charset="0"/>
              <a:buChar char="&gt;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737" y="6368073"/>
            <a:ext cx="574431" cy="365125"/>
          </a:xfrm>
          <a:noFill/>
        </p:spPr>
        <p:txBody>
          <a:bodyPr/>
          <a:lstStyle>
            <a:lvl1pPr algn="ctr">
              <a:defRPr b="1">
                <a:solidFill>
                  <a:srgbClr val="0C92CA"/>
                </a:solidFill>
                <a:latin typeface="Myriad Pro Light" pitchFamily="34" charset="0"/>
              </a:defRPr>
            </a:lvl1pPr>
          </a:lstStyle>
          <a:p>
            <a:fld id="{4F3B4F58-0696-4D0F-BA9B-E966208B3C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 flipH="1">
            <a:off x="6136073" y="441148"/>
            <a:ext cx="905789" cy="9057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572080" y="-254793"/>
            <a:ext cx="1521542" cy="152154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1636877" y="353510"/>
            <a:ext cx="841877" cy="84187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 rot="5400000" flipH="1">
            <a:off x="3078894" y="746739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 rot="5400000" flipH="1">
            <a:off x="4768146" y="388568"/>
            <a:ext cx="593946" cy="5939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023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7929338" y="6414623"/>
            <a:ext cx="1121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yriad Pro" pitchFamily="34" charset="0"/>
              </a:rPr>
              <a:t>@</a:t>
            </a:r>
            <a:r>
              <a:rPr lang="en-US" sz="1400" dirty="0" err="1">
                <a:latin typeface="Myriad Pro" pitchFamily="34" charset="0"/>
              </a:rPr>
              <a:t>adbertram</a:t>
            </a:r>
            <a:endParaRPr lang="en-US" sz="1400" dirty="0">
              <a:latin typeface="Myriad Pro" pitchFamily="34" charset="0"/>
            </a:endParaRPr>
          </a:p>
        </p:txBody>
      </p:sp>
      <p:pic>
        <p:nvPicPr>
          <p:cNvPr id="22" name="Picture 2" descr="C:\Users\Jen\Downloads\twitter1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09" y="6278353"/>
            <a:ext cx="576072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ooter Placeholder 2"/>
          <p:cNvSpPr>
            <a:spLocks noGrp="1"/>
          </p:cNvSpPr>
          <p:nvPr userDrawn="1">
            <p:ph type="ftr" sz="quarter" idx="4294967295"/>
          </p:nvPr>
        </p:nvSpPr>
        <p:spPr>
          <a:xfrm>
            <a:off x="1311578" y="6367463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Adam the Automator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8241034" y="55846"/>
            <a:ext cx="882438" cy="1144772"/>
            <a:chOff x="8241034" y="55846"/>
            <a:chExt cx="882438" cy="114477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41034" y="55846"/>
              <a:ext cx="550676" cy="54887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002" y="286218"/>
              <a:ext cx="65547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78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88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7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0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3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Adam the Automator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B4F58-0696-4D0F-BA9B-E966208B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9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moveit_powershell" TargetMode="External"/><Relationship Id="rId3" Type="http://schemas.openxmlformats.org/officeDocument/2006/relationships/hyperlink" Target="http://www.ipswitchft.com/app/download/moveit-central/evaluation.aspx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gif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66863" y="6042790"/>
            <a:ext cx="3810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Myriad Pro" pitchFamily="34" charset="0"/>
                <a:ea typeface="Adobe Gothic Std B" pitchFamily="34" charset="-128"/>
              </a:rPr>
              <a:t>Presented by:</a:t>
            </a:r>
          </a:p>
          <a:p>
            <a:pPr algn="ctr"/>
            <a:r>
              <a:rPr lang="en-US" sz="3200" dirty="0" smtClean="0">
                <a:latin typeface="Myriad Pro" pitchFamily="34" charset="0"/>
                <a:ea typeface="Adobe Gothic Std B" pitchFamily="34" charset="-128"/>
              </a:rPr>
              <a:t>Adam the </a:t>
            </a:r>
            <a:r>
              <a:rPr lang="en-US" sz="3200" dirty="0" err="1" smtClean="0">
                <a:latin typeface="Myriad Pro" pitchFamily="34" charset="0"/>
                <a:ea typeface="Adobe Gothic Std B" pitchFamily="34" charset="-128"/>
              </a:rPr>
              <a:t>Automator</a:t>
            </a:r>
            <a:endParaRPr lang="en-US" sz="3200" dirty="0">
              <a:latin typeface="Myriad Pro" pitchFamily="34" charset="0"/>
              <a:ea typeface="Adobe Gothic Std B" pitchFamily="34" charset="-128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52478" y="1954183"/>
            <a:ext cx="7639044" cy="807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Simplify Automation of Common File</a:t>
            </a:r>
          </a:p>
          <a:p>
            <a:pPr algn="ctr"/>
            <a:r>
              <a:rPr lang="en-US" sz="3600" dirty="0"/>
              <a:t>Transfer Tasks for Secure Business Partner</a:t>
            </a:r>
          </a:p>
          <a:p>
            <a:pPr algn="ctr"/>
            <a:r>
              <a:rPr lang="en-US" sz="3600" dirty="0"/>
              <a:t>Integration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3432" y="4741614"/>
            <a:ext cx="293670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Myriad Pro Light" pitchFamily="34" charset="0"/>
              </a:rPr>
              <a:t>#!</a:t>
            </a:r>
            <a:endParaRPr lang="en-US" sz="1100" b="1" dirty="0">
              <a:solidFill>
                <a:schemeClr val="bg1"/>
              </a:solidFill>
              <a:latin typeface="Myriad Pro Light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1154" y="4789755"/>
            <a:ext cx="338554" cy="2616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Myriad Pro Light" pitchFamily="34" charset="0"/>
              </a:defRPr>
            </a:lvl1pPr>
          </a:lstStyle>
          <a:p>
            <a:pPr algn="l"/>
            <a:r>
              <a:rPr lang="en-US" sz="1100" dirty="0"/>
              <a:t>&gt;_</a:t>
            </a:r>
          </a:p>
        </p:txBody>
      </p:sp>
      <p:pic>
        <p:nvPicPr>
          <p:cNvPr id="6" name="Picture 2" descr="http://www.dna.com.au/c.55349/site/DNA_NEW_DESIGN/images/moveit/IP-MOVEit-Central-Log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0" b="18500"/>
          <a:stretch/>
        </p:blipFill>
        <p:spPr bwMode="auto">
          <a:xfrm>
            <a:off x="911154" y="4796251"/>
            <a:ext cx="2782277" cy="124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1190845" y="3188224"/>
            <a:ext cx="2222893" cy="14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5596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Sending Data </a:t>
            </a:r>
            <a:r>
              <a:rPr lang="en-US" dirty="0" smtClean="0"/>
              <a:t>Securely Across </a:t>
            </a:r>
            <a:r>
              <a:rPr lang="en-US" dirty="0"/>
              <a:t>Trusted Networks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4618487" y="1842110"/>
            <a:ext cx="4494645" cy="4525963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Pick up the transformed data</a:t>
            </a:r>
          </a:p>
          <a:p>
            <a:pPr algn="r"/>
            <a:r>
              <a:rPr lang="en-US" dirty="0"/>
              <a:t>Securely deliver to </a:t>
            </a:r>
            <a:r>
              <a:rPr lang="en-US" dirty="0" smtClean="0"/>
              <a:t>its </a:t>
            </a:r>
            <a:r>
              <a:rPr lang="en-US" dirty="0"/>
              <a:t>destination</a:t>
            </a:r>
          </a:p>
          <a:p>
            <a:pPr algn="r"/>
            <a:r>
              <a:rPr lang="en-US" dirty="0"/>
              <a:t>Routine, automated scheduling</a:t>
            </a:r>
          </a:p>
          <a:p>
            <a:pPr algn="r"/>
            <a:r>
              <a:rPr lang="en-US" dirty="0"/>
              <a:t>Reporting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1" y="1842110"/>
            <a:ext cx="5870479" cy="4180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3654668" y="4553273"/>
            <a:ext cx="701432" cy="4539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995331" y="4000214"/>
            <a:ext cx="701432" cy="4539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2141128" y="3271769"/>
            <a:ext cx="579212" cy="3748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2542773" y="3932279"/>
            <a:ext cx="701432" cy="4539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1181008" y="3271769"/>
            <a:ext cx="579212" cy="3748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645019" y="2872348"/>
            <a:ext cx="579212" cy="3748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1712217" y="2861403"/>
            <a:ext cx="482343" cy="3121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2732177" y="1983914"/>
            <a:ext cx="482343" cy="3121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3214520" y="3271769"/>
            <a:ext cx="579212" cy="3748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1712217" y="2872348"/>
            <a:ext cx="482343" cy="3121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3764212" y="2872348"/>
            <a:ext cx="482343" cy="312195"/>
          </a:xfrm>
          <a:prstGeom prst="rect">
            <a:avLst/>
          </a:prstGeom>
        </p:spPr>
      </p:pic>
      <p:pic>
        <p:nvPicPr>
          <p:cNvPr id="8" name="Picture 2" descr="http://www.dna.com.au/c.55349/site/DNA_NEW_DESIGN/images/moveit/IP-MOVEit-Central-Log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0" b="18500"/>
          <a:stretch/>
        </p:blipFill>
        <p:spPr bwMode="auto">
          <a:xfrm>
            <a:off x="230252" y="4992417"/>
            <a:ext cx="1097758" cy="49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32674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PowerShell</a:t>
            </a:r>
            <a:r>
              <a:rPr lang="en-US" dirty="0"/>
              <a:t>: </a:t>
            </a:r>
            <a:r>
              <a:rPr lang="en-US" dirty="0" err="1"/>
              <a:t>MOVEit's</a:t>
            </a:r>
            <a:r>
              <a:rPr lang="en-US" dirty="0"/>
              <a:t> Sidekick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597" y="395287"/>
            <a:ext cx="6667500" cy="6067425"/>
          </a:xfrm>
          <a:prstGeom prst="rect">
            <a:avLst/>
          </a:prstGeom>
        </p:spPr>
      </p:pic>
      <p:pic>
        <p:nvPicPr>
          <p:cNvPr id="21" name="Picture 2" descr="http://www.dna.com.au/c.55349/site/DNA_NEW_DESIGN/images/moveit/IP-MOVEit-Central-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0" b="18500"/>
          <a:stretch/>
        </p:blipFill>
        <p:spPr bwMode="auto">
          <a:xfrm>
            <a:off x="4667874" y="2301875"/>
            <a:ext cx="718021" cy="32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7468904" y="2212975"/>
            <a:ext cx="868254" cy="561975"/>
          </a:xfrm>
          <a:prstGeom prst="rect">
            <a:avLst/>
          </a:prstGeom>
        </p:spPr>
      </p:pic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60837" y="1600200"/>
            <a:ext cx="3126307" cy="4525963"/>
          </a:xfrm>
        </p:spPr>
        <p:txBody>
          <a:bodyPr>
            <a:normAutofit/>
          </a:bodyPr>
          <a:lstStyle/>
          <a:p>
            <a:r>
              <a:rPr lang="en-US" dirty="0"/>
              <a:t>Not all data is treated </a:t>
            </a:r>
            <a:r>
              <a:rPr lang="en-US" dirty="0" smtClean="0"/>
              <a:t>equally</a:t>
            </a:r>
          </a:p>
          <a:p>
            <a:r>
              <a:rPr lang="en-US" dirty="0"/>
              <a:t>Use PowerShell as the shim; not the solution</a:t>
            </a:r>
          </a:p>
          <a:p>
            <a:r>
              <a:rPr lang="en-US" dirty="0"/>
              <a:t>Robin doesn't drive the </a:t>
            </a:r>
            <a:r>
              <a:rPr lang="en-US" dirty="0" err="1" smtClean="0"/>
              <a:t>batmobile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8032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80738" cy="820236"/>
          </a:xfrm>
        </p:spPr>
        <p:txBody>
          <a:bodyPr>
            <a:normAutofit fontScale="90000"/>
          </a:bodyPr>
          <a:lstStyle/>
          <a:p>
            <a:r>
              <a:rPr lang="en-US" dirty="0"/>
              <a:t>Building </a:t>
            </a:r>
            <a:r>
              <a:rPr lang="en-US" dirty="0" smtClean="0"/>
              <a:t>PowerShell Scripts </a:t>
            </a:r>
            <a:r>
              <a:rPr lang="en-US" dirty="0"/>
              <a:t>for </a:t>
            </a:r>
            <a:r>
              <a:rPr lang="en-US" dirty="0" err="1"/>
              <a:t>MOVEit</a:t>
            </a:r>
            <a:r>
              <a:rPr lang="en-US" dirty="0"/>
              <a:t> Central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60837" y="1600200"/>
            <a:ext cx="4311163" cy="4525963"/>
          </a:xfrm>
        </p:spPr>
        <p:txBody>
          <a:bodyPr>
            <a:normAutofit/>
          </a:bodyPr>
          <a:lstStyle/>
          <a:p>
            <a:r>
              <a:rPr lang="en-US" sz="2400" dirty="0"/>
              <a:t>Your script should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dirty="0"/>
              <a:t>Have parameters to accept files</a:t>
            </a:r>
          </a:p>
          <a:p>
            <a:pPr lvl="1"/>
            <a:r>
              <a:rPr lang="en-US" sz="2000" dirty="0"/>
              <a:t>Use Write-Output to send </a:t>
            </a:r>
            <a:r>
              <a:rPr lang="en-US" sz="2000" dirty="0" smtClean="0"/>
              <a:t>to </a:t>
            </a:r>
            <a:r>
              <a:rPr lang="en-US" sz="2000" dirty="0" err="1" smtClean="0"/>
              <a:t>MOVEit's</a:t>
            </a:r>
            <a:r>
              <a:rPr lang="en-US" sz="2000" dirty="0" smtClean="0"/>
              <a:t> </a:t>
            </a:r>
            <a:r>
              <a:rPr lang="en-US" sz="2000" dirty="0"/>
              <a:t>debug </a:t>
            </a:r>
            <a:r>
              <a:rPr lang="en-US" sz="2000" dirty="0" smtClean="0"/>
              <a:t>log</a:t>
            </a:r>
          </a:p>
          <a:p>
            <a:pPr lvl="1"/>
            <a:r>
              <a:rPr lang="en-US" sz="2000" dirty="0"/>
              <a:t>Determine </a:t>
            </a:r>
            <a:r>
              <a:rPr lang="en-US" sz="2000" dirty="0" smtClean="0"/>
              <a:t>success/failure based </a:t>
            </a:r>
            <a:r>
              <a:rPr lang="en-US" sz="2000" dirty="0"/>
              <a:t>on custom exit </a:t>
            </a:r>
            <a:r>
              <a:rPr lang="en-US" sz="2000" dirty="0" smtClean="0"/>
              <a:t>codes</a:t>
            </a:r>
          </a:p>
          <a:p>
            <a:pPr lvl="1"/>
            <a:endParaRPr lang="en-US" sz="2000" dirty="0"/>
          </a:p>
          <a:p>
            <a:r>
              <a:rPr lang="en-US" sz="2400" dirty="0"/>
              <a:t>To execute your script:</a:t>
            </a:r>
          </a:p>
          <a:p>
            <a:pPr lvl="1"/>
            <a:r>
              <a:rPr lang="en-US" sz="2000" dirty="0"/>
              <a:t>Use a Command Line App process</a:t>
            </a:r>
          </a:p>
          <a:p>
            <a:pPr lvl="1"/>
            <a:r>
              <a:rPr lang="en-US" sz="2000" dirty="0"/>
              <a:t>Use [</a:t>
            </a:r>
            <a:r>
              <a:rPr lang="en-US" sz="2000" dirty="0" err="1"/>
              <a:t>StdOut</a:t>
            </a:r>
            <a:r>
              <a:rPr lang="en-US" sz="2000" dirty="0"/>
              <a:t>], [</a:t>
            </a:r>
            <a:r>
              <a:rPr lang="en-US" sz="2000" dirty="0" err="1"/>
              <a:t>StdErr</a:t>
            </a:r>
            <a:r>
              <a:rPr lang="en-US" sz="2000" dirty="0"/>
              <a:t>] and [</a:t>
            </a:r>
            <a:r>
              <a:rPr lang="en-US" sz="2000" dirty="0" err="1"/>
              <a:t>InputFile</a:t>
            </a:r>
            <a:r>
              <a:rPr lang="en-US" sz="2000" dirty="0" smtClean="0"/>
              <a:t>]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35" y="2541344"/>
            <a:ext cx="3953814" cy="264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01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80738" cy="820236"/>
          </a:xfrm>
        </p:spPr>
        <p:txBody>
          <a:bodyPr>
            <a:normAutofit/>
          </a:bodyPr>
          <a:lstStyle/>
          <a:p>
            <a:r>
              <a:rPr lang="en-US" dirty="0"/>
              <a:t>Demo: Azure </a:t>
            </a:r>
            <a:r>
              <a:rPr lang="en-US" dirty="0" smtClean="0"/>
              <a:t>SQL DB/PowerShell/</a:t>
            </a:r>
            <a:r>
              <a:rPr lang="en-US" dirty="0" err="1" smtClean="0"/>
              <a:t>MOVEit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397749" y="2424193"/>
            <a:ext cx="8348503" cy="2009614"/>
            <a:chOff x="292956" y="2797552"/>
            <a:chExt cx="8348503" cy="20096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8292" y="3425173"/>
              <a:ext cx="830177" cy="761688"/>
            </a:xfrm>
            <a:prstGeom prst="rect">
              <a:avLst/>
            </a:prstGeom>
          </p:spPr>
        </p:pic>
        <p:pic>
          <p:nvPicPr>
            <p:cNvPr id="10" name="Picture 2" descr="http://www.dna.com.au/c.55349/site/DNA_NEW_DESIGN/images/moveit/IP-MOVEit-Central-Logo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00" b="18500"/>
            <a:stretch/>
          </p:blipFill>
          <p:spPr bwMode="auto">
            <a:xfrm>
              <a:off x="6949412" y="2797552"/>
              <a:ext cx="1027938" cy="460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56" y="4388855"/>
              <a:ext cx="1353220" cy="18494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216" y="3258098"/>
              <a:ext cx="1028700" cy="10287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924" y="3258098"/>
              <a:ext cx="514350" cy="51435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5155" y="3258098"/>
              <a:ext cx="514350" cy="51435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7025" y="3966975"/>
              <a:ext cx="514350" cy="514350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1515446" y="3772447"/>
              <a:ext cx="6391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2256751" y="2925835"/>
              <a:ext cx="1693225" cy="1693225"/>
            </a:xfrm>
            <a:prstGeom prst="ellipse">
              <a:avLst/>
            </a:prstGeom>
            <a:noFill/>
            <a:ln>
              <a:solidFill>
                <a:srgbClr val="F094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62" b="18043"/>
            <a:stretch/>
          </p:blipFill>
          <p:spPr>
            <a:xfrm>
              <a:off x="3616677" y="3556721"/>
              <a:ext cx="666597" cy="431452"/>
            </a:xfrm>
            <a:prstGeom prst="rect">
              <a:avLst/>
            </a:prstGeom>
          </p:spPr>
        </p:pic>
        <p:cxnSp>
          <p:nvCxnSpPr>
            <p:cNvPr id="21" name="Straight Arrow Connector 20"/>
            <p:cNvCxnSpPr/>
            <p:nvPr/>
          </p:nvCxnSpPr>
          <p:spPr>
            <a:xfrm>
              <a:off x="4377982" y="3772447"/>
              <a:ext cx="6391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7372" y="3073079"/>
              <a:ext cx="1734087" cy="173408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415" y="3360705"/>
              <a:ext cx="900442" cy="826156"/>
            </a:xfrm>
            <a:prstGeom prst="rect">
              <a:avLst/>
            </a:prstGeom>
          </p:spPr>
        </p:pic>
        <p:cxnSp>
          <p:nvCxnSpPr>
            <p:cNvPr id="25" name="Straight Arrow Connector 24"/>
            <p:cNvCxnSpPr/>
            <p:nvPr/>
          </p:nvCxnSpPr>
          <p:spPr>
            <a:xfrm>
              <a:off x="6133210" y="3772447"/>
              <a:ext cx="6391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4373055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80738" cy="820236"/>
          </a:xfrm>
        </p:spPr>
        <p:txBody>
          <a:bodyPr>
            <a:normAutofit/>
          </a:bodyPr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60837" y="1600200"/>
            <a:ext cx="8677101" cy="4525963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endParaRPr lang="en-US" sz="2000" dirty="0" smtClean="0"/>
          </a:p>
          <a:p>
            <a:r>
              <a:rPr lang="en-US" sz="2400" dirty="0" smtClean="0"/>
              <a:t>PowerShell Scripts</a:t>
            </a:r>
          </a:p>
          <a:p>
            <a:pPr lvl="1"/>
            <a:r>
              <a:rPr lang="en-US" sz="2000" dirty="0" smtClean="0">
                <a:hlinkClick r:id="rId2"/>
              </a:rPr>
              <a:t>http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bit.ly/moveit_powershell</a:t>
            </a:r>
            <a:endParaRPr lang="en-US" sz="2000" dirty="0" smtClean="0"/>
          </a:p>
          <a:p>
            <a:r>
              <a:rPr lang="en-US" sz="2400" dirty="0" smtClean="0"/>
              <a:t>MOVEit Central </a:t>
            </a:r>
            <a:r>
              <a:rPr lang="en-US" sz="2400" dirty="0" err="1" smtClean="0"/>
              <a:t>Eval</a:t>
            </a:r>
            <a:r>
              <a:rPr lang="en-US" sz="2400" dirty="0"/>
              <a:t> </a:t>
            </a:r>
            <a:endParaRPr lang="en-US" sz="2400" dirty="0" smtClean="0"/>
          </a:p>
          <a:p>
            <a:pPr lvl="1"/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://www.ipswitchft.com/app/download/moveit-central/evaluation.aspx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219038854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4673600" cy="4525963"/>
          </a:xfrm>
        </p:spPr>
        <p:txBody>
          <a:bodyPr/>
          <a:lstStyle/>
          <a:p>
            <a:pPr>
              <a:buFont typeface="Myriad Pro Light" pitchFamily="34" charset="0"/>
              <a:buChar char="&gt;"/>
            </a:pPr>
            <a:r>
              <a:rPr lang="en-US" dirty="0" err="1" smtClean="0"/>
              <a:t>Pluralsight</a:t>
            </a:r>
            <a:r>
              <a:rPr lang="en-US" dirty="0" smtClean="0"/>
              <a:t> Author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PowerShell Trainer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/>
              <a:t>Freelance Writer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PowerShell Consultant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Blog: adamtheautomator.com</a:t>
            </a:r>
          </a:p>
          <a:p>
            <a:pPr>
              <a:buFont typeface="Myriad Pro Light" pitchFamily="34" charset="0"/>
              <a:buChar char="&gt;"/>
            </a:pPr>
            <a:r>
              <a:rPr lang="en-US" dirty="0" smtClean="0"/>
              <a:t>Twitter: @</a:t>
            </a:r>
            <a:r>
              <a:rPr lang="en-US" dirty="0" err="1" smtClean="0"/>
              <a:t>adbertram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Author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88207" y="4694726"/>
            <a:ext cx="22226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Myriad Pro Light" pitchFamily="34" charset="0"/>
              </a:rPr>
              <a:t>Microsoft Content</a:t>
            </a:r>
            <a:r>
              <a:rPr lang="en-US" sz="1400" dirty="0" smtClean="0">
                <a:latin typeface="Myriad Pro Light" pitchFamily="34" charset="0"/>
              </a:rPr>
              <a:t>/</a:t>
            </a:r>
            <a:br>
              <a:rPr lang="en-US" sz="1400" dirty="0" smtClean="0">
                <a:latin typeface="Myriad Pro Light" pitchFamily="34" charset="0"/>
              </a:rPr>
            </a:br>
            <a:r>
              <a:rPr lang="en-US" sz="1400" dirty="0" smtClean="0">
                <a:latin typeface="Myriad Pro Light" pitchFamily="34" charset="0"/>
              </a:rPr>
              <a:t>Datacenter </a:t>
            </a:r>
            <a:r>
              <a:rPr lang="en-US" sz="1400" dirty="0">
                <a:latin typeface="Myriad Pro Light" pitchFamily="34" charset="0"/>
              </a:rPr>
              <a:t>Management MVP</a:t>
            </a:r>
          </a:p>
        </p:txBody>
      </p:sp>
      <p:pic>
        <p:nvPicPr>
          <p:cNvPr id="8" name="Shape 119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69149" y="2163274"/>
            <a:ext cx="2660745" cy="2531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3099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Everywhere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00" y="1319262"/>
            <a:ext cx="6411801" cy="482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8911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Represented in Lots of Ways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2652805" y="1434635"/>
            <a:ext cx="3838390" cy="4593676"/>
            <a:chOff x="2680512" y="1532994"/>
            <a:chExt cx="3838390" cy="459367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512" y="1532994"/>
              <a:ext cx="3838390" cy="459367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3703" y="2762658"/>
              <a:ext cx="757061" cy="52573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71" r="15535"/>
            <a:stretch/>
          </p:blipFill>
          <p:spPr>
            <a:xfrm>
              <a:off x="3199644" y="3523384"/>
              <a:ext cx="381989" cy="5520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6120" y="2762658"/>
              <a:ext cx="790241" cy="40870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369" y="3422911"/>
              <a:ext cx="870769" cy="200947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34" y="3147741"/>
              <a:ext cx="940208" cy="76306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797" y="3299987"/>
              <a:ext cx="499810" cy="458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310511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n-US" dirty="0"/>
              <a:t>if You Need to Share that Data?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4" name="Content Placeholder 3"/>
          <p:cNvSpPr>
            <a:spLocks noGrp="1"/>
          </p:cNvSpPr>
          <p:nvPr>
            <p:ph idx="1"/>
          </p:nvPr>
        </p:nvSpPr>
        <p:spPr>
          <a:xfrm>
            <a:off x="260837" y="1600200"/>
            <a:ext cx="4494645" cy="4525963"/>
          </a:xfrm>
        </p:spPr>
        <p:txBody>
          <a:bodyPr>
            <a:normAutofit/>
          </a:bodyPr>
          <a:lstStyle/>
          <a:p>
            <a:r>
              <a:rPr lang="en-US" dirty="0"/>
              <a:t>Recipient doesn't use your system</a:t>
            </a:r>
          </a:p>
          <a:p>
            <a:r>
              <a:rPr lang="en-US" dirty="0"/>
              <a:t>They can't accept your data format</a:t>
            </a:r>
          </a:p>
          <a:p>
            <a:r>
              <a:rPr lang="en-US" dirty="0"/>
              <a:t>Both parties need a common </a:t>
            </a:r>
            <a:r>
              <a:rPr lang="en-US" dirty="0" smtClean="0"/>
              <a:t>format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1211263"/>
            <a:ext cx="4914900" cy="4914900"/>
          </a:xfrm>
          <a:prstGeom prst="rect">
            <a:avLst/>
          </a:prstGeom>
          <a:solidFill>
            <a:srgbClr val="F6EFE4"/>
          </a:solidFill>
        </p:spPr>
      </p:pic>
    </p:spTree>
    <p:extLst>
      <p:ext uri="{BB962C8B-B14F-4D97-AF65-F5344CB8AC3E}">
        <p14:creationId xmlns:p14="http://schemas.microsoft.com/office/powerpoint/2010/main" val="22759252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Who's </a:t>
            </a:r>
            <a:r>
              <a:rPr lang="en-US" dirty="0"/>
              <a:t>Going to Change the Format?</a:t>
            </a:r>
          </a:p>
        </p:txBody>
      </p:sp>
      <p:pic>
        <p:nvPicPr>
          <p:cNvPr id="8194" name="Picture 2" descr="http://www.hrvoice.org/wp-content/uploads/2010/12/j040164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7"/>
          <a:stretch/>
        </p:blipFill>
        <p:spPr bwMode="auto">
          <a:xfrm>
            <a:off x="0" y="1143000"/>
            <a:ext cx="9144000" cy="501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46" y="2575339"/>
            <a:ext cx="1112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YOU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89687" y="4573605"/>
            <a:ext cx="14606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THEM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50564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Task at Hand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935"/>
            <a:ext cx="9144000" cy="49555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100" y="4124960"/>
            <a:ext cx="1600200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>
              <a:lnSpc>
                <a:spcPts val="1900"/>
              </a:lnSpc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Pulling data out in an automated 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fashion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42310" y="3987800"/>
            <a:ext cx="1600200" cy="587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>
              <a:lnSpc>
                <a:spcPts val="1900"/>
              </a:lnSpc>
            </a:pPr>
            <a:r>
              <a:rPr lang="en-US" dirty="0" smtClean="0"/>
              <a:t>Converting the data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65052" y="1818316"/>
            <a:ext cx="1482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dirty="0"/>
              <a:t>Sending the </a:t>
            </a:r>
            <a:r>
              <a:rPr lang="en-US" dirty="0" smtClean="0"/>
              <a:t>data securely</a:t>
            </a:r>
            <a:endParaRPr lang="en-US" dirty="0"/>
          </a:p>
        </p:txBody>
      </p:sp>
      <p:pic>
        <p:nvPicPr>
          <p:cNvPr id="1026" name="Picture 2" descr="http://www.dna.com.au/c.55349/site/DNA_NEW_DESIGN/images/moveit/IP-MOVEit-Central-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0" b="18500"/>
          <a:stretch/>
        </p:blipFill>
        <p:spPr bwMode="auto">
          <a:xfrm>
            <a:off x="5439567" y="1520984"/>
            <a:ext cx="748507" cy="33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797168" y="3165714"/>
            <a:ext cx="1019711" cy="6600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2618155" y="4311561"/>
            <a:ext cx="803226" cy="5198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 rot="18900000">
            <a:off x="4663439" y="3865017"/>
            <a:ext cx="803226" cy="51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8138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</a:t>
            </a:r>
            <a:r>
              <a:rPr lang="en-US" dirty="0"/>
              <a:t>at Your </a:t>
            </a:r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555868" y="2606914"/>
            <a:ext cx="3448126" cy="2231786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4572000" y="1600200"/>
            <a:ext cx="4494645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Automated</a:t>
            </a:r>
          </a:p>
          <a:p>
            <a:endParaRPr lang="en-US" dirty="0"/>
          </a:p>
          <a:p>
            <a:r>
              <a:rPr lang="en-US" dirty="0" smtClean="0"/>
              <a:t>Flexible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78309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Adam the Automator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4F58-0696-4D0F-BA9B-E966208B3CC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Converting Your </a:t>
            </a:r>
            <a:r>
              <a:rPr lang="en-US" dirty="0" smtClean="0"/>
              <a:t>Data to </a:t>
            </a:r>
            <a:r>
              <a:rPr lang="en-US" dirty="0"/>
              <a:t>Meet Partner Criteria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4" r="9533"/>
          <a:stretch/>
        </p:blipFill>
        <p:spPr>
          <a:xfrm>
            <a:off x="3835400" y="1202533"/>
            <a:ext cx="5308600" cy="4943474"/>
          </a:xfrm>
          <a:prstGeom prst="rect">
            <a:avLst/>
          </a:prstGeom>
          <a:solidFill>
            <a:srgbClr val="F6F6F6"/>
          </a:solidFill>
        </p:spPr>
      </p:pic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77355" y="1713009"/>
            <a:ext cx="4494645" cy="4525963"/>
          </a:xfrm>
        </p:spPr>
        <p:txBody>
          <a:bodyPr>
            <a:normAutofit/>
          </a:bodyPr>
          <a:lstStyle/>
          <a:p>
            <a:r>
              <a:rPr lang="en-US" dirty="0"/>
              <a:t>Know both schemas</a:t>
            </a:r>
          </a:p>
          <a:p>
            <a:endParaRPr lang="en-US" dirty="0"/>
          </a:p>
          <a:p>
            <a:r>
              <a:rPr lang="en-US" dirty="0"/>
              <a:t>Must adhere to the conversion "</a:t>
            </a:r>
            <a:r>
              <a:rPr lang="en-US" dirty="0" smtClean="0"/>
              <a:t>rules“</a:t>
            </a:r>
          </a:p>
          <a:p>
            <a:endParaRPr lang="en-US" dirty="0"/>
          </a:p>
          <a:p>
            <a:r>
              <a:rPr lang="en-US" dirty="0"/>
              <a:t>Apples = </a:t>
            </a:r>
            <a:r>
              <a:rPr lang="en-US" dirty="0" smtClean="0"/>
              <a:t>Apples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b="18043"/>
          <a:stretch/>
        </p:blipFill>
        <p:spPr>
          <a:xfrm>
            <a:off x="5470768" y="1569769"/>
            <a:ext cx="1539632" cy="9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0366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3712</TotalTime>
  <Words>297</Words>
  <Application>Microsoft Macintosh PowerPoint</Application>
  <PresentationFormat>On-screen Show (4:3)</PresentationFormat>
  <Paragraphs>89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Adobe Gothic Std B</vt:lpstr>
      <vt:lpstr>Arial</vt:lpstr>
      <vt:lpstr>Arial Black</vt:lpstr>
      <vt:lpstr>Calibri</vt:lpstr>
      <vt:lpstr>Myriad Pro</vt:lpstr>
      <vt:lpstr>Myriad Pro Light</vt:lpstr>
      <vt:lpstr>Office Theme</vt:lpstr>
      <vt:lpstr>PowerPoint Presentation</vt:lpstr>
      <vt:lpstr>About the Author</vt:lpstr>
      <vt:lpstr>Data is Everywhere</vt:lpstr>
      <vt:lpstr>Data is Represented in Lots of Ways</vt:lpstr>
      <vt:lpstr>What if You Need to Share that Data?</vt:lpstr>
      <vt:lpstr>Who's Going to Change the Format?</vt:lpstr>
      <vt:lpstr>The Task at Hand</vt:lpstr>
      <vt:lpstr>Getting at Your Data</vt:lpstr>
      <vt:lpstr>Converting Your Data to Meet Partner Criteria</vt:lpstr>
      <vt:lpstr>Sending Data Securely Across Trusted Networks</vt:lpstr>
      <vt:lpstr>PowerShell: MOVEit's Sidekick</vt:lpstr>
      <vt:lpstr>Building PowerShell Scripts for MOVEit Central</vt:lpstr>
      <vt:lpstr>Demo: Azure SQL DB/PowerShell/MOVEit</vt:lpstr>
      <vt:lpstr>Resources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</dc:creator>
  <cp:lastModifiedBy>Adam Bertram</cp:lastModifiedBy>
  <cp:revision>109</cp:revision>
  <dcterms:created xsi:type="dcterms:W3CDTF">2015-10-10T23:11:31Z</dcterms:created>
  <dcterms:modified xsi:type="dcterms:W3CDTF">2015-12-07T22:19:55Z</dcterms:modified>
</cp:coreProperties>
</file>